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Montserrat" panose="020B0604020202020204" charset="0"/>
      <p:regular r:id="rId10"/>
      <p:bold r:id="rId11"/>
      <p:italic r:id="rId12"/>
      <p:boldItalic r:id="rId13"/>
    </p:embeddedFont>
    <p:embeddedFont>
      <p:font typeface="Lato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4000"/>
              <a:buNone/>
              <a:defRPr sz="4000"/>
            </a:lvl1pPr>
            <a:lvl2pPr lvl="1">
              <a:spcBef>
                <a:spcPts val="0"/>
              </a:spcBef>
              <a:buSzPts val="4000"/>
              <a:buNone/>
              <a:defRPr sz="4000"/>
            </a:lvl2pPr>
            <a:lvl3pPr lvl="2">
              <a:spcBef>
                <a:spcPts val="0"/>
              </a:spcBef>
              <a:buSzPts val="4000"/>
              <a:buNone/>
              <a:defRPr sz="4000"/>
            </a:lvl3pPr>
            <a:lvl4pPr lvl="3">
              <a:spcBef>
                <a:spcPts val="0"/>
              </a:spcBef>
              <a:buSzPts val="4000"/>
              <a:buNone/>
              <a:defRPr sz="4000"/>
            </a:lvl4pPr>
            <a:lvl5pPr lvl="4">
              <a:spcBef>
                <a:spcPts val="0"/>
              </a:spcBef>
              <a:buSzPts val="4000"/>
              <a:buNone/>
              <a:defRPr sz="4000"/>
            </a:lvl5pPr>
            <a:lvl6pPr lvl="5">
              <a:spcBef>
                <a:spcPts val="0"/>
              </a:spcBef>
              <a:buSzPts val="4000"/>
              <a:buNone/>
              <a:defRPr sz="4000"/>
            </a:lvl6pPr>
            <a:lvl7pPr lvl="6">
              <a:spcBef>
                <a:spcPts val="0"/>
              </a:spcBef>
              <a:buSzPts val="4000"/>
              <a:buNone/>
              <a:defRPr sz="4000"/>
            </a:lvl7pPr>
            <a:lvl8pPr lvl="7">
              <a:spcBef>
                <a:spcPts val="0"/>
              </a:spcBef>
              <a:buSzPts val="4000"/>
              <a:buNone/>
              <a:defRPr sz="4000"/>
            </a:lvl8pPr>
            <a:lvl9pPr lvl="8">
              <a:spcBef>
                <a:spcPts val="0"/>
              </a:spcBef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8000"/>
              <a:buNone/>
              <a:defRPr sz="8000"/>
            </a:lvl1pPr>
            <a:lvl2pPr lvl="1">
              <a:spcBef>
                <a:spcPts val="0"/>
              </a:spcBef>
              <a:buSzPts val="8000"/>
              <a:buNone/>
              <a:defRPr sz="8000"/>
            </a:lvl2pPr>
            <a:lvl3pPr lvl="2">
              <a:spcBef>
                <a:spcPts val="0"/>
              </a:spcBef>
              <a:buSzPts val="8000"/>
              <a:buNone/>
              <a:defRPr sz="8000"/>
            </a:lvl3pPr>
            <a:lvl4pPr lvl="3">
              <a:spcBef>
                <a:spcPts val="0"/>
              </a:spcBef>
              <a:buSzPts val="8000"/>
              <a:buNone/>
              <a:defRPr sz="8000"/>
            </a:lvl4pPr>
            <a:lvl5pPr lvl="4">
              <a:spcBef>
                <a:spcPts val="0"/>
              </a:spcBef>
              <a:buSzPts val="8000"/>
              <a:buNone/>
              <a:defRPr sz="8000"/>
            </a:lvl5pPr>
            <a:lvl6pPr lvl="5">
              <a:spcBef>
                <a:spcPts val="0"/>
              </a:spcBef>
              <a:buSzPts val="8000"/>
              <a:buNone/>
              <a:defRPr sz="8000"/>
            </a:lvl6pPr>
            <a:lvl7pPr lvl="6">
              <a:spcBef>
                <a:spcPts val="0"/>
              </a:spcBef>
              <a:buSzPts val="8000"/>
              <a:buNone/>
              <a:defRPr sz="8000"/>
            </a:lvl7pPr>
            <a:lvl8pPr lvl="7">
              <a:spcBef>
                <a:spcPts val="0"/>
              </a:spcBef>
              <a:buSzPts val="8000"/>
              <a:buNone/>
              <a:defRPr sz="8000"/>
            </a:lvl8pPr>
            <a:lvl9pPr lvl="8">
              <a:spcBef>
                <a:spcPts val="0"/>
              </a:spcBef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243850" y="1578400"/>
            <a:ext cx="57546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/>
              <a:t>Metal Detector Circuit Design Project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4440275" y="3924925"/>
            <a:ext cx="4114500" cy="50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EGR 330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Cole Brauer, Michaela Dye, Jacob Knaup, Shelby Reed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Design Description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Beat Frequency Oscillator (BFO) Metal Detector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Circuit uses 2 inductors (a reference coil and  a search coil) and an amplifier network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coils are initially tuned to the same frequency but a disturbance of metal by the search coil causes  the network  to become  unbalanced and its output signal will change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circuit contains several stages of amplification to boost the signal changes so they can be audible through the speaker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Materials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1244225" y="1307850"/>
            <a:ext cx="3053400" cy="3133200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1 - 9V rechargeable battery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2 - 220 μF 16V electrolytic capacitors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5 - 0.01 μF polyester capacitors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5 - 0.1 μF polyester capacitors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6 - 10 kΩ resistors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1 - 1 kΩ resistor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1 - 2.2 MΩ resistor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2 - 39 kΩ resistors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6 - 2N2222A transistors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1 - speaker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4688025" y="1307850"/>
            <a:ext cx="3053400" cy="31332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1 - ProtoBoard (8.25 cm x 6.5 cm)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.25 mm enameled copper wire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1 - 15 cm diameter circle from 3 mm plywood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2 - 16 cm diameter circles from 3 mm plywood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1 - 117 cm long rod for handle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1 - 12 mm diameter and 50 mm long dowel rod 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1 - 5 cm plastic threaded PVC pipe 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1 - brass nut to fit plastic tube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Multisim Model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63" y="1567550"/>
            <a:ext cx="8838075" cy="3328625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253225" y="1482450"/>
            <a:ext cx="2590800" cy="2247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/>
              <a:t>The Circuit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106050" y="4108125"/>
            <a:ext cx="8931900" cy="859500"/>
          </a:xfrm>
          <a:prstGeom prst="rect">
            <a:avLst/>
          </a:prstGeom>
          <a:solidFill>
            <a:schemeClr val="accent1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400"/>
              <a:t>This is the front and back of our circuit. We implemented the circuit on a proto board which allowed us to attach the circuit directly to the metal detector rod without worrying about wires being pulled out if we would have used  a breadboard.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l="5651" b="10257"/>
          <a:stretch/>
        </p:blipFill>
        <p:spPr>
          <a:xfrm>
            <a:off x="2740201" y="241647"/>
            <a:ext cx="2908196" cy="3688201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4">
            <a:alphaModFix/>
          </a:blip>
          <a:srcRect l="17751" t="18055" r="6226" b="10239"/>
          <a:stretch/>
        </p:blipFill>
        <p:spPr>
          <a:xfrm>
            <a:off x="5954425" y="241650"/>
            <a:ext cx="2932804" cy="3688201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The Coils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275475" y="1553262"/>
            <a:ext cx="6923100" cy="1842900"/>
          </a:xfrm>
          <a:prstGeom prst="rect">
            <a:avLst/>
          </a:prstGeom>
          <a:solidFill>
            <a:schemeClr val="accent1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Two coil design with differing number of coil wraps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reference coil  has 125 wraps of wire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 Housed in a threaded casing with a brass  nut that can be used to tune the coil’s frequency. 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search coil has 10 wraps of wire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Portion of the metal detector that is down by the ground where it detects any changes. 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Utilized a tuning process that put both coils at the same inductance. </a:t>
            </a:r>
          </a:p>
          <a:p>
            <a:pPr marL="914400" lvl="1" indent="-298450">
              <a:spcBef>
                <a:spcPts val="0"/>
              </a:spcBef>
              <a:buSzPts val="1100"/>
              <a:buChar char="○"/>
            </a:pPr>
            <a:r>
              <a:rPr lang="en"/>
              <a:t>When it comes close to metal, it changes the frequency which is then amplified and sent to the speaker where it can be detected as an audio difference.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l="10152" t="18472" b="54688"/>
          <a:stretch/>
        </p:blipFill>
        <p:spPr>
          <a:xfrm>
            <a:off x="3140925" y="3641575"/>
            <a:ext cx="5865600" cy="1314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4">
            <a:alphaModFix/>
          </a:blip>
          <a:srcRect l="38983" t="11480" r="35746" b="15441"/>
          <a:stretch/>
        </p:blipFill>
        <p:spPr>
          <a:xfrm>
            <a:off x="7443225" y="108850"/>
            <a:ext cx="1563300" cy="3298500"/>
          </a:xfrm>
          <a:prstGeom prst="roundRect">
            <a:avLst>
              <a:gd name="adj" fmla="val 20515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2" name="Shape 172"/>
          <p:cNvSpPr txBox="1"/>
          <p:nvPr/>
        </p:nvSpPr>
        <p:spPr>
          <a:xfrm>
            <a:off x="6132225" y="553225"/>
            <a:ext cx="1311000" cy="46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Reference Coil 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1878500" y="4065325"/>
            <a:ext cx="1311000" cy="46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 Coil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The Results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33350" y="1419750"/>
            <a:ext cx="2910600" cy="3318000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Overall success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Metal Detector has a generally small depth range 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" sz="1800"/>
              <a:t>Objects have to be large to be picked up well</a:t>
            </a:r>
          </a:p>
        </p:txBody>
      </p:sp>
      <p:sp>
        <p:nvSpPr>
          <p:cNvPr id="180" name="Shape 180" title="20171201_131401.mp4"/>
          <p:cNvSpPr/>
          <p:nvPr/>
        </p:nvSpPr>
        <p:spPr>
          <a:xfrm>
            <a:off x="3912400" y="1419650"/>
            <a:ext cx="4424000" cy="33180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" name="20171201_131401">
            <a:hlinkClick r:id="" action="ppaction://media"/>
            <a:extLst>
              <a:ext uri="{FF2B5EF4-FFF2-40B4-BE49-F238E27FC236}">
                <a16:creationId xmlns:a16="http://schemas.microsoft.com/office/drawing/2014/main" id="{5E6D9166-696A-41DC-B307-BEA8EE9FCA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37896" y="1840650"/>
            <a:ext cx="4365664" cy="2455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402</Words>
  <Application>Microsoft Office PowerPoint</Application>
  <PresentationFormat>On-screen Show (16:9)</PresentationFormat>
  <Paragraphs>44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Montserrat</vt:lpstr>
      <vt:lpstr>Lato</vt:lpstr>
      <vt:lpstr>Focus</vt:lpstr>
      <vt:lpstr>Metal Detector Circuit Design Project</vt:lpstr>
      <vt:lpstr>Design Description</vt:lpstr>
      <vt:lpstr>Materials</vt:lpstr>
      <vt:lpstr>Multisim Model</vt:lpstr>
      <vt:lpstr>The Circuit</vt:lpstr>
      <vt:lpstr>The Coils</vt:lpstr>
      <vt:lpstr>The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Metal Detector Circuit Design Project</dc:title>
  <cp:lastModifiedBy>Jacob Knaup</cp:lastModifiedBy>
  <cp:revision>1</cp:revision>
  <dcterms:modified xsi:type="dcterms:W3CDTF">2017-12-04T18:47:16Z</dcterms:modified>
</cp:coreProperties>
</file>